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IdLst>
    <p:sldId id="256" r:id="rId1"/>
    <p:sldId id="257" r:id="rId2"/>
    <p:sldId id="258" r:id="rId3"/>
  </p:sldIdLst>
  <p:sldSz cx="12192000" cy="6858000" type="screen16x9"/>
</p:presentation>
</file>

<file path=ppt/_rels/presentation.xml.rels><?xml version="1.0" encoding="UTF-8" standalone="yes"?>
<Relationships xmlns="http://schemas.openxmlformats.org/package/2006/relationships">
<Relationship Id="rId1" Type="http://schemas.openxmlformats.org/officeDocument/2006/relationships/slide" Target="slides/slide1.xml"/>
<Relationship Id="rId2" Type="http://schemas.openxmlformats.org/officeDocument/2006/relationships/slide" Target="slides/slide2.xml"/>
<Relationship Id="rId3" Type="http://schemas.openxmlformats.org/officeDocument/2006/relationships/slide" Target="slides/slide3.xml"/>
</Relationships>
</file>

<file path=ppt/slides/_rels/slide2.xml.rels><?xml version="1.0" encoding="UTF-8" standalone="yes"?>
<Relationships xmlns="http://schemas.openxmlformats.org/package/2006/relationships">
<Relationship Id="rId1" Type="http://schemas.openxmlformats.org/officeDocument/2006/relationships/image" Target="../media/image1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"/>
          <p:cNvSpPr/>
          <p:nvPr>
            <p:ph type="ctrTitle"/>
          </p:nvPr>
        </p:nvSpPr>
        <p:spPr>
          <a:xfrm>
            <a:off x="838200" y="2200000"/>
            <a:ext cx="10515600" cy="1500000"/>
          </a:xfrm>
        </p:spPr>
        <p:txBody>
          <a:bodyPr/>
          <a:p>
            <a:pPr algn="ctr"/>
            <a:r>
              <a:rPr lang="en-US" sz="5400" b="1">
                <a:solidFill>
                  <a:srgbClr val="6F4E37"/>
                </a:solidFill>
              </a:rPr>
              <a:t>Northwind Coffee Co.</a:t>
            </a:r>
          </a:p>
        </p:txBody>
      </p:sp>
      <p:sp>
        <p:nvSpPr>
          <p:cNvPr id="2" name="t"/>
          <p:cNvSpPr/>
          <p:nvPr>
            <p:ph type="subTitle"/>
          </p:nvPr>
        </p:nvSpPr>
        <p:spPr>
          <a:xfrm>
            <a:off x="838200" y="3800000"/>
            <a:ext cx="10515600" cy="900000"/>
          </a:xfrm>
        </p:spPr>
        <p:txBody>
          <a:bodyPr/>
          <a:p>
            <a:pPr algn="ctr"/>
            <a:r>
              <a:rPr lang="en-US" sz="2400" i="1">
                <a:solidFill>
                  <a:srgbClr val="555555"/>
                </a:solidFill>
              </a:rPr>
              <a:t>Q1 2026 — Roasting Review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"/>
          <p:cNvSpPr/>
          <p:nvPr>
            <p:ph type="title"/>
          </p:nvPr>
        </p:nvSpPr>
        <p:spPr>
          <a:xfrm>
            <a:off x="838200" y="365125"/>
            <a:ext cx="10515600" cy="1000000"/>
          </a:xfrm>
        </p:spPr>
        <p:txBody>
          <a:bodyPr/>
          <a:p>
            <a:r>
              <a:rPr lang="en-US" sz="3600" b="1">
                <a:solidFill>
                  <a:srgbClr val="6F4E37"/>
                </a:solidFill>
              </a:rPr>
              <a:t>This Quarter's Origins</a:t>
            </a:r>
          </a:p>
        </p:txBody>
      </p:sp>
      <p:sp>
        <p:nvSpPr>
          <p:cNvPr id="2" name="t"/>
          <p:cNvSpPr/>
          <p:nvPr>
            <p:ph type="body"/>
          </p:nvPr>
        </p:nvSpPr>
        <p:spPr>
          <a:xfrm>
            <a:off x="838200" y="1600000"/>
            <a:ext cx="6000000" cy="3500000"/>
          </a:xfrm>
        </p:spPr>
        <p:txBody>
          <a:bodyPr/>
          <a:p>
            <a:r>
              <a:rPr lang="en-US" sz="2000"/>
              <a:t>Ethiopia Yirgacheffe — washed, light</a:t>
            </a:r>
          </a:p>
          <a:p>
            <a:r>
              <a:rPr lang="en-US" sz="2000"/>
              <a:t>Colombia Huila — honey, medium</a:t>
            </a:r>
          </a:p>
          <a:p>
            <a:r>
              <a:rPr lang="en-US" sz="2000"/>
              <a:t>Sumatra Mandheling — wet-hulled, dark</a:t>
            </a:r>
          </a:p>
        </p:txBody>
      </p:sp>
      <p:pic>
        <p:nvPicPr>
          <p:cNvPr id="5" name="img"/>
          <p:cNvPicPr/>
          <p:nvPr/>
        </p:nvPicPr>
        <p:blipFill>
          <a:blip r:embed="rId1"/>
          <a:stretch>
            <a:fillRect/>
          </a:stretch>
        </p:blipFill>
        <p:spPr>
          <a:xfrm>
            <a:off x="7200000" y="1700000"/>
            <a:ext cx="3600000" cy="2400000"/>
          </a:xfrm>
          <a:prstGeom prst="rect">
            <a:avLst/>
          </a:prstGeom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"/>
          <p:cNvSpPr/>
          <p:nvPr>
            <p:ph type="title"/>
          </p:nvPr>
        </p:nvSpPr>
        <p:spPr>
          <a:xfrm>
            <a:off x="838200" y="365125"/>
            <a:ext cx="10515600" cy="1000000"/>
          </a:xfrm>
        </p:spPr>
        <p:txBody>
          <a:bodyPr/>
          <a:p>
            <a:r>
              <a:rPr lang="en-US" sz="3600" b="1">
                <a:solidFill>
                  <a:srgbClr val="6F4E37"/>
                </a:solidFill>
              </a:rPr>
              <a:t>Thanks</a:t>
            </a:r>
          </a:p>
        </p:txBody>
      </p:sp>
      <p:sp>
        <p:nvSpPr>
          <p:cNvPr id="2" name="t"/>
          <p:cNvSpPr/>
          <p:nvPr>
            <p:ph type="body"/>
          </p:nvPr>
        </p:nvSpPr>
        <p:spPr>
          <a:xfrm>
            <a:off x="838200" y="1800000"/>
            <a:ext cx="10515600" cy="900000"/>
          </a:xfrm>
        </p:spPr>
        <p:txBody>
          <a:bodyPr/>
          <a:p>
            <a:r>
              <a:rPr lang="en-US" sz="2200"/>
              <a:t>Rendered locally in your browser — nothing uploaded.</a:t>
            </a:r>
          </a:p>
        </p:txBody>
      </p:sp>
    </p:spTree>
  </p:cSld>
</p:sld>
</file>